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5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46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6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41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7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9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74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31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02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1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deloitte.com/us/en/insights/focus/tech-trends.html" TargetMode="External"/><Relationship Id="rId2" Type="http://schemas.openxmlformats.org/officeDocument/2006/relationships/hyperlink" Target="https://www.weforum.org/reports/technology-futures-projecting-the-possible-navigating-whats-next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medium.com/guerilla-career/microsoft-mvp-award-the-advantages-and-the-sacrifice-required-by-it-8957b83e3f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Microsoft_Most_Valuable_Professional" TargetMode="External"/><Relationship Id="rId5" Type="http://schemas.openxmlformats.org/officeDocument/2006/relationships/hyperlink" Target="https://www.jesseyates.com/2013/06/11/hbase-consistent-secondary-indexing.html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openexo.com/courses/foundations-5-2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de.ai/" TargetMode="External"/><Relationship Id="rId7" Type="http://schemas.openxmlformats.org/officeDocument/2006/relationships/hyperlink" Target="https://runwayml.com/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midjourney.com/" TargetMode="External"/><Relationship Id="rId5" Type="http://schemas.openxmlformats.org/officeDocument/2006/relationships/hyperlink" Target="https://gemini.google.com/" TargetMode="External"/><Relationship Id="rId4" Type="http://schemas.openxmlformats.org/officeDocument/2006/relationships/hyperlink" Target="https://grok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9F1BE-3603-EACE-98DA-D261BD29F6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6250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417560-8363-0FAA-F93C-B58ABC9D5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ko-KR" altLang="en-US" b="1">
                <a:solidFill>
                  <a:srgbClr val="FFFFFF"/>
                </a:solidFill>
              </a:rPr>
              <a:t>광명사경 </a:t>
            </a:r>
            <a:r>
              <a:rPr lang="en-US" altLang="ko-KR" b="1">
                <a:solidFill>
                  <a:srgbClr val="FFFFFF"/>
                </a:solidFill>
              </a:rPr>
              <a:t>2</a:t>
            </a:r>
            <a:r>
              <a:rPr lang="ko-KR" altLang="en-US" b="1">
                <a:solidFill>
                  <a:srgbClr val="FFFFFF"/>
                </a:solidFill>
              </a:rPr>
              <a:t>월호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9976C-F3C1-C253-B7E0-0F310E0DA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6147090" cy="1724029"/>
          </a:xfrm>
        </p:spPr>
        <p:txBody>
          <a:bodyPr anchor="t">
            <a:normAutofit/>
          </a:bodyPr>
          <a:lstStyle/>
          <a:p>
            <a:r>
              <a:rPr lang="ko-KR" altLang="en-US" b="1" dirty="0">
                <a:solidFill>
                  <a:srgbClr val="FFFFFF"/>
                </a:solidFill>
              </a:rPr>
              <a:t>사회적 경제와 기하급수적 기술 발전의 활용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23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EDCA8E-F4FB-D568-37EC-3D92B56DA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A3F074-DBAD-1DB4-D28E-5C3791A5E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267178-C9E8-4CD4-6317-83AAE8294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2E5EA4-2898-6065-BFBE-65F96153C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4DBB05C-5582-CE76-6BA9-8F80522F8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BC195-4F9E-5015-C5BA-DA8920C4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98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4400" dirty="0"/>
              <a:t>참고자료</a:t>
            </a:r>
            <a:endParaRPr lang="en-US" sz="4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0AA708-28C6-673D-C685-5B8F4021B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72D027-6B35-5150-FCAD-A5311112D7EF}"/>
              </a:ext>
            </a:extLst>
          </p:cNvPr>
          <p:cNvSpPr txBox="1"/>
          <p:nvPr/>
        </p:nvSpPr>
        <p:spPr>
          <a:xfrm>
            <a:off x="562956" y="2106526"/>
            <a:ext cx="57060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최신 연구 보고서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WEF Technology Futures Report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Deloitte Tech Trends 2024</a:t>
            </a:r>
            <a:endParaRPr lang="en-US" dirty="0"/>
          </a:p>
          <a:p>
            <a:r>
              <a:rPr lang="ko-KR" altLang="en-US" b="1" dirty="0"/>
              <a:t>주요 사례 연구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Too Good To Go</a:t>
            </a:r>
            <a:r>
              <a:rPr lang="en-US" dirty="0"/>
              <a:t> (AI </a:t>
            </a:r>
            <a:r>
              <a:rPr lang="ko-KR" altLang="en-US" dirty="0"/>
              <a:t>기반 음식물 폐기 방지 플랫폼</a:t>
            </a:r>
            <a:r>
              <a:rPr lang="en-US" altLang="ko-K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Be My Eyes</a:t>
            </a:r>
            <a:r>
              <a:rPr lang="en-US" dirty="0"/>
              <a:t> (</a:t>
            </a:r>
            <a:r>
              <a:rPr lang="ko-KR" altLang="en-US" dirty="0"/>
              <a:t>시각장애인을 위한 </a:t>
            </a:r>
            <a:r>
              <a:rPr lang="en-US" dirty="0"/>
              <a:t>AI </a:t>
            </a:r>
            <a:r>
              <a:rPr lang="ko-KR" altLang="en-US" dirty="0"/>
              <a:t>비전 지원 기술</a:t>
            </a:r>
            <a:r>
              <a:rPr lang="en-US" altLang="ko-K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Simprints</a:t>
            </a:r>
            <a:r>
              <a:rPr lang="en-US" dirty="0"/>
              <a:t> (</a:t>
            </a:r>
            <a:r>
              <a:rPr lang="ko-KR" altLang="en-US" dirty="0"/>
              <a:t>생체인식 기반 신원확인 솔루션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97276-CE97-A59F-1A55-041DD1FCD919}"/>
              </a:ext>
            </a:extLst>
          </p:cNvPr>
          <p:cNvSpPr txBox="1"/>
          <p:nvPr/>
        </p:nvSpPr>
        <p:spPr>
          <a:xfrm>
            <a:off x="6654650" y="1707680"/>
            <a:ext cx="4193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광명사경 </a:t>
            </a:r>
            <a:r>
              <a:rPr lang="en-US" altLang="ko-KR" b="1" dirty="0"/>
              <a:t>2</a:t>
            </a:r>
            <a:r>
              <a:rPr lang="ko-KR" altLang="en-US" b="1" dirty="0"/>
              <a:t>월호 발표자료 저장소</a:t>
            </a:r>
            <a:endParaRPr lang="en-US" altLang="ko-K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6CB190-514E-29B3-F599-4C8F94DE3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151" y="2213374"/>
            <a:ext cx="2936946" cy="293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5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EF94-5FEF-6192-E3CB-2394AF9E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소개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BEE2B-C41D-0BD2-4387-5F1A715EA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2017694"/>
            <a:ext cx="11023341" cy="3946502"/>
          </a:xfrm>
        </p:spPr>
        <p:txBody>
          <a:bodyPr vert="horz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/>
              <a:t>배경 및 목적</a:t>
            </a:r>
            <a:r>
              <a:rPr lang="en-US" altLang="ko-KR" dirty="0"/>
              <a:t>: </a:t>
            </a:r>
            <a:r>
              <a:rPr lang="ko-KR" altLang="en-US" dirty="0"/>
              <a:t>기하급수적 기술을 통해 사회적 가치를 극대화</a:t>
            </a:r>
          </a:p>
          <a:p>
            <a:endParaRPr lang="en-US" altLang="ko-KR" b="1" dirty="0"/>
          </a:p>
          <a:p>
            <a:r>
              <a:rPr lang="ko-KR" altLang="en-US" b="1" dirty="0"/>
              <a:t>강의 목표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사회적 기업이 디지털 기술을 효과적으로 활용하는 방법 이해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기하급수적 기술의 주요 트렌드와 영향력 파악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Open </a:t>
            </a:r>
            <a:r>
              <a:rPr lang="en-US" altLang="ko-KR" dirty="0" err="1"/>
              <a:t>ExO</a:t>
            </a:r>
            <a:r>
              <a:rPr lang="en-US" altLang="ko-KR" dirty="0"/>
              <a:t> </a:t>
            </a:r>
            <a:r>
              <a:rPr lang="ko-KR" altLang="en-US" dirty="0"/>
              <a:t>프레임워크를 통한 조직 혁신 학습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실질적인 적용 사례 및 도구에 대한 소개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43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E602-E5DD-354C-8F8A-7AC48259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강사소개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DE63A-C56B-3C22-C611-F1166F499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616412" y="1145059"/>
            <a:ext cx="8386118" cy="4870457"/>
          </a:xfrm>
        </p:spPr>
        <p:txBody>
          <a:bodyPr vert="horz">
            <a:normAutofit fontScale="85000" lnSpcReduction="20000"/>
          </a:bodyPr>
          <a:lstStyle/>
          <a:p>
            <a:r>
              <a:rPr lang="ko-KR" altLang="en-US" sz="1600" b="1" dirty="0"/>
              <a:t>현재</a:t>
            </a:r>
            <a:r>
              <a:rPr lang="en-US" altLang="ko-KR" sz="1600" b="1" dirty="0"/>
              <a:t>: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파란두루미주식회사 대표이사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행정사</a:t>
            </a:r>
            <a:r>
              <a:rPr lang="en-US" altLang="ko-KR" sz="1600" dirty="0"/>
              <a:t>(</a:t>
            </a:r>
            <a:r>
              <a:rPr lang="ko-KR" altLang="en-US" sz="1600" dirty="0"/>
              <a:t>일반</a:t>
            </a:r>
            <a:r>
              <a:rPr lang="en-US" altLang="ko-KR" sz="1600" dirty="0"/>
              <a:t>, </a:t>
            </a:r>
            <a:r>
              <a:rPr lang="ko-KR" altLang="en-US" sz="1600" dirty="0"/>
              <a:t>외국어번역</a:t>
            </a:r>
            <a:r>
              <a:rPr lang="en-US" altLang="ko-KR" sz="1600" dirty="0"/>
              <a:t>-</a:t>
            </a:r>
            <a:r>
              <a:rPr lang="ko-KR" altLang="en-US" sz="1600" dirty="0"/>
              <a:t>영어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MS MVP(Business Application)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600" dirty="0"/>
              <a:t>공적개발원조</a:t>
            </a:r>
            <a:r>
              <a:rPr lang="en-US" altLang="ko-KR" sz="1600" dirty="0"/>
              <a:t>(ODA) </a:t>
            </a:r>
            <a:r>
              <a:rPr lang="ko-KR" altLang="en-US" sz="1600" dirty="0"/>
              <a:t>사업가</a:t>
            </a:r>
            <a:r>
              <a:rPr lang="en-US" altLang="ko-KR" sz="1600" dirty="0"/>
              <a:t> – ODA </a:t>
            </a:r>
            <a:r>
              <a:rPr lang="ko-KR" altLang="en-US" sz="1600" dirty="0"/>
              <a:t>일반자격증</a:t>
            </a:r>
            <a:r>
              <a:rPr lang="en-US" altLang="ko-KR" sz="1600" dirty="0"/>
              <a:t>(KOICA </a:t>
            </a:r>
            <a:r>
              <a:rPr lang="ko-KR" altLang="en-US" sz="1600" dirty="0"/>
              <a:t>발급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경력</a:t>
            </a:r>
            <a:r>
              <a:rPr lang="en-US" altLang="ko-KR" sz="1600" dirty="0"/>
              <a:t>: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2025 CES </a:t>
            </a:r>
            <a:r>
              <a:rPr lang="ko-KR" altLang="en-US" sz="1600" dirty="0"/>
              <a:t>참가 </a:t>
            </a:r>
            <a:r>
              <a:rPr lang="en-US" altLang="ko-KR" sz="1600" dirty="0"/>
              <a:t>– </a:t>
            </a:r>
            <a:r>
              <a:rPr lang="ko-KR" altLang="en-US" sz="1600" dirty="0"/>
              <a:t>컴퓨터 기반 </a:t>
            </a:r>
            <a:r>
              <a:rPr lang="en-US" altLang="ko-KR" sz="1600" dirty="0"/>
              <a:t>XR </a:t>
            </a:r>
            <a:r>
              <a:rPr lang="ko-KR" altLang="en-US" sz="1600" dirty="0"/>
              <a:t>솔루션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2024 </a:t>
            </a:r>
            <a:r>
              <a:rPr lang="ko-KR" altLang="en-US" sz="1600" dirty="0"/>
              <a:t>서울시 의회의원 대상 강좌</a:t>
            </a:r>
            <a:r>
              <a:rPr lang="en-US" altLang="ko-KR" sz="1600" dirty="0"/>
              <a:t>(</a:t>
            </a:r>
            <a:r>
              <a:rPr lang="ko-KR" altLang="en-US" sz="1600" dirty="0"/>
              <a:t>시의정 활동과 생성형 </a:t>
            </a:r>
            <a:r>
              <a:rPr lang="en-US" altLang="ko-KR" sz="1600" dirty="0"/>
              <a:t>AI</a:t>
            </a:r>
            <a:r>
              <a:rPr lang="ko-KR" altLang="en-US" sz="1600" dirty="0"/>
              <a:t> 활용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2024 </a:t>
            </a:r>
            <a:r>
              <a:rPr lang="ko-KR" altLang="en-US" sz="1600" dirty="0"/>
              <a:t>서울 양재 </a:t>
            </a:r>
            <a:r>
              <a:rPr lang="en-US" altLang="ko-KR" sz="1600" dirty="0"/>
              <a:t>AI </a:t>
            </a:r>
            <a:r>
              <a:rPr lang="ko-KR" altLang="en-US" sz="1600" dirty="0"/>
              <a:t>허브 시민강좌 </a:t>
            </a:r>
            <a:r>
              <a:rPr lang="en-US" altLang="ko-KR" sz="1600" dirty="0"/>
              <a:t>(</a:t>
            </a:r>
            <a:r>
              <a:rPr lang="ko-KR" altLang="en-US" sz="1600" dirty="0"/>
              <a:t>생셩형 </a:t>
            </a:r>
            <a:r>
              <a:rPr lang="en-US" altLang="ko-KR" sz="1600" dirty="0"/>
              <a:t>AI</a:t>
            </a:r>
            <a:r>
              <a:rPr lang="ko-KR" altLang="en-US" sz="1600" dirty="0"/>
              <a:t>와 로우코드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2023, 2024 </a:t>
            </a:r>
            <a:r>
              <a:rPr lang="ko-KR" altLang="en-US" sz="1600" dirty="0"/>
              <a:t>글로벌 파워플랫폼 부트캠프 공동 주최 및 발표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2022 MS 600, 700 Virtual Training Trainer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2019 </a:t>
            </a:r>
            <a:r>
              <a:rPr lang="ko-KR" altLang="en-US" sz="1600" dirty="0"/>
              <a:t>사회적협동조합 데브옵스코리아 운영진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2019 </a:t>
            </a:r>
            <a:r>
              <a:rPr lang="ko-KR" altLang="en-US" sz="1600" dirty="0"/>
              <a:t>서울 챗봇톤 심사위원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600" dirty="0"/>
              <a:t>2019 Certified RPA Trainer(Automation Anywhere)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관심분야</a:t>
            </a:r>
            <a:r>
              <a:rPr lang="en-US" altLang="ko-KR" sz="1600" b="1" dirty="0"/>
              <a:t>:</a:t>
            </a:r>
          </a:p>
          <a:p>
            <a:r>
              <a:rPr lang="ko-KR" altLang="en-US" sz="1600" dirty="0"/>
              <a:t>인공지능</a:t>
            </a:r>
            <a:r>
              <a:rPr lang="en-US" altLang="ko-KR" sz="1600" dirty="0"/>
              <a:t>(</a:t>
            </a:r>
            <a:r>
              <a:rPr lang="ko-KR" altLang="en-US" sz="1600" dirty="0"/>
              <a:t>자연어처리</a:t>
            </a:r>
            <a:r>
              <a:rPr lang="en-US" altLang="ko-KR" sz="1600" dirty="0"/>
              <a:t>), </a:t>
            </a:r>
            <a:r>
              <a:rPr lang="en-US" altLang="ko-KR" sz="1600" dirty="0" err="1"/>
              <a:t>EduTech</a:t>
            </a:r>
            <a:r>
              <a:rPr lang="en-US" altLang="ko-KR" sz="1600" dirty="0"/>
              <a:t>, LegalTech, </a:t>
            </a:r>
            <a:r>
              <a:rPr lang="ko-KR" altLang="en-US" sz="1600" dirty="0"/>
              <a:t>확장현실</a:t>
            </a:r>
            <a:r>
              <a:rPr lang="en-US" altLang="ko-KR" sz="1600" dirty="0"/>
              <a:t>(XR, </a:t>
            </a:r>
            <a:r>
              <a:rPr lang="en-US" altLang="ko-KR" sz="1600" dirty="0" err="1"/>
              <a:t>eXtended</a:t>
            </a:r>
            <a:r>
              <a:rPr lang="en-US" altLang="ko-KR" sz="1600" dirty="0"/>
              <a:t> Reality), </a:t>
            </a:r>
            <a:r>
              <a:rPr lang="ko-KR" altLang="en-US" sz="1600" dirty="0"/>
              <a:t>공적개발원조</a:t>
            </a:r>
            <a:r>
              <a:rPr lang="en-US" altLang="ko-KR" sz="1600" dirty="0"/>
              <a:t>(ODA, Official Development Assistance), </a:t>
            </a:r>
            <a:r>
              <a:rPr lang="ko-KR" altLang="en-US" sz="1600" dirty="0"/>
              <a:t>스마트 팜</a:t>
            </a:r>
            <a:r>
              <a:rPr lang="en-US" altLang="ko-KR" sz="1600" dirty="0"/>
              <a:t> </a:t>
            </a:r>
            <a:r>
              <a:rPr lang="ko-KR" altLang="en-US" sz="1600" dirty="0"/>
              <a:t>등</a:t>
            </a:r>
            <a:endParaRPr lang="en-US" sz="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08DDC-1AA5-63F3-F639-2CC3FAC5B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140" r="161" b="6706"/>
          <a:stretch/>
        </p:blipFill>
        <p:spPr>
          <a:xfrm>
            <a:off x="508649" y="2220278"/>
            <a:ext cx="2127459" cy="2127459"/>
          </a:xfrm>
          <a:custGeom>
            <a:avLst/>
            <a:gdLst>
              <a:gd name="connsiteX0" fmla="*/ 1830876 w 3661752"/>
              <a:gd name="connsiteY0" fmla="*/ 0 h 3661752"/>
              <a:gd name="connsiteX1" fmla="*/ 3661752 w 3661752"/>
              <a:gd name="connsiteY1" fmla="*/ 1830876 h 3661752"/>
              <a:gd name="connsiteX2" fmla="*/ 1830876 w 3661752"/>
              <a:gd name="connsiteY2" fmla="*/ 3661752 h 3661752"/>
              <a:gd name="connsiteX3" fmla="*/ 0 w 3661752"/>
              <a:gd name="connsiteY3" fmla="*/ 1830876 h 3661752"/>
              <a:gd name="connsiteX4" fmla="*/ 1830876 w 3661752"/>
              <a:gd name="connsiteY4" fmla="*/ 0 h 3661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1752" h="3661752">
                <a:moveTo>
                  <a:pt x="1830876" y="0"/>
                </a:moveTo>
                <a:cubicBezTo>
                  <a:pt x="2842041" y="0"/>
                  <a:pt x="3661752" y="819711"/>
                  <a:pt x="3661752" y="1830876"/>
                </a:cubicBezTo>
                <a:cubicBezTo>
                  <a:pt x="3661752" y="2842041"/>
                  <a:pt x="2842041" y="3661752"/>
                  <a:pt x="1830876" y="3661752"/>
                </a:cubicBezTo>
                <a:cubicBezTo>
                  <a:pt x="819711" y="3661752"/>
                  <a:pt x="0" y="2842041"/>
                  <a:pt x="0" y="1830876"/>
                </a:cubicBezTo>
                <a:cubicBezTo>
                  <a:pt x="0" y="819711"/>
                  <a:pt x="819711" y="0"/>
                  <a:pt x="1830876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CF5D5E-657A-5FDF-CB6F-39D6505C9D53}"/>
              </a:ext>
            </a:extLst>
          </p:cNvPr>
          <p:cNvSpPr txBox="1"/>
          <p:nvPr/>
        </p:nvSpPr>
        <p:spPr>
          <a:xfrm>
            <a:off x="1054443" y="4544303"/>
            <a:ext cx="1103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이인희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D61BB-83F0-601B-8229-A8789685E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703" y="112151"/>
            <a:ext cx="1214427" cy="1214427"/>
          </a:xfrm>
          <a:prstGeom prst="rect">
            <a:avLst/>
          </a:prstGeom>
        </p:spPr>
      </p:pic>
      <p:pic>
        <p:nvPicPr>
          <p:cNvPr id="8" name="Picture 7" descr="A blue circle with white letters on it&#10;&#10;Description automatically generated">
            <a:extLst>
              <a:ext uri="{FF2B5EF4-FFF2-40B4-BE49-F238E27FC236}">
                <a16:creationId xmlns:a16="http://schemas.microsoft.com/office/drawing/2014/main" id="{06ACF824-ABD7-4E35-0788-F8857ABB9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10949" y="1205980"/>
            <a:ext cx="440349" cy="440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ACB6A-46B0-101D-BDEE-BC60773146CD}"/>
              </a:ext>
            </a:extLst>
          </p:cNvPr>
          <p:cNvSpPr txBox="1"/>
          <p:nvPr/>
        </p:nvSpPr>
        <p:spPr>
          <a:xfrm>
            <a:off x="10472165" y="1241489"/>
            <a:ext cx="102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LinkedIn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79EB745-4BD8-15E5-4E3B-6CCCF2BE3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470" y="6159000"/>
            <a:ext cx="11221479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참고</a:t>
            </a:r>
            <a:r>
              <a:rPr kumimoji="0" lang="en-US" altLang="ko-KR" sz="1050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050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Microsoft MVP (</a:t>
            </a:r>
            <a:r>
              <a:rPr kumimoji="0" lang="ko-KR" altLang="ko-KR" sz="1050" b="1" i="0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Most</a:t>
            </a:r>
            <a:r>
              <a:rPr kumimoji="0" lang="ko-KR" altLang="ko-KR" sz="1050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050" b="1" i="0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Valuable</a:t>
            </a:r>
            <a:r>
              <a:rPr kumimoji="0" lang="ko-KR" altLang="ko-KR" sz="1050" b="1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Professional)</a:t>
            </a:r>
            <a:r>
              <a:rPr kumimoji="0" lang="ko-KR" altLang="ko-KR" sz="1050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는 Microsoft에서 ＂커뮤니티와 지식을 열정적으로 공유하는 기술 </a:t>
            </a:r>
            <a:r>
              <a:rPr kumimoji="0" lang="ko-KR" altLang="ko-KR" sz="1050" b="0" i="0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전문가＂에게</a:t>
            </a:r>
            <a:r>
              <a:rPr kumimoji="0" lang="ko-KR" altLang="ko-KR" sz="1050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수여하는 상입니다. </a:t>
            </a:r>
            <a:r>
              <a:rPr kumimoji="0" lang="ko-KR" altLang="ko-KR" sz="1050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 상은 Microsoft과 직접 또는 간접적으로 관련된 다양한 기술 커뮤니티에서 활동하며 기술 전문성을 나누는 사람들에게 수여됩니다</a:t>
            </a:r>
            <a:r>
              <a:rPr kumimoji="0" lang="ko-KR" altLang="ko-KR" sz="1050" b="0" i="0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  <a:r>
              <a:rPr lang="en-US" altLang="ko-KR" sz="1050" b="0" i="0" dirty="0"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MVP </a:t>
            </a:r>
            <a:r>
              <a:rPr lang="ko-KR" altLang="en-US" sz="1050" b="0" i="0" dirty="0"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상은 기술 업계에서 큰 존경을 받으며</a:t>
            </a:r>
            <a:r>
              <a:rPr lang="en-US" altLang="ko-KR" sz="1050" b="0" i="0" dirty="0"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ko-KR" altLang="en-US" sz="1050" b="0" i="0" dirty="0"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기술 지식을 나누고 제품을 개선하는 데 기여하는 뛰어난 기술 전문가들에게 매우 가치 있는 상입니다</a:t>
            </a:r>
            <a:r>
              <a:rPr lang="en-US" altLang="ko-KR" sz="1050" b="0" i="0" dirty="0">
                <a:effectLst/>
                <a:latin typeface="-apple-system"/>
              </a:rPr>
              <a:t>. – </a:t>
            </a:r>
            <a:r>
              <a:rPr lang="ko-KR" altLang="en-US" sz="1050" b="0" i="0" dirty="0">
                <a:effectLst/>
                <a:latin typeface="-apple-system"/>
              </a:rPr>
              <a:t>출처</a:t>
            </a:r>
            <a:r>
              <a:rPr lang="en-US" altLang="ko-KR" sz="1050" b="0" i="0" dirty="0">
                <a:effectLst/>
                <a:latin typeface="-apple-system"/>
              </a:rPr>
              <a:t>: MS MVP </a:t>
            </a:r>
            <a:r>
              <a:rPr lang="ko-KR" altLang="en-US" sz="1050" b="0" i="0" dirty="0">
                <a:effectLst/>
                <a:latin typeface="-apple-system"/>
              </a:rPr>
              <a:t>페이지 및 소개자료</a:t>
            </a:r>
            <a:endParaRPr kumimoji="0" lang="ko-KR" altLang="ko-KR" sz="1050" b="0" i="0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882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D2EA-AFC3-FCD8-FA5B-A42006CB7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ED2F-3D7D-5535-CBEF-12363599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4004703" cy="4870457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사회적 기업과 </a:t>
            </a:r>
            <a:r>
              <a:rPr lang="en-US" altLang="ko-KR" sz="3600" b="1" dirty="0"/>
              <a:t>ICT</a:t>
            </a:r>
            <a:br>
              <a:rPr lang="en-US" altLang="ko-KR" sz="3600" b="1" dirty="0"/>
            </a:br>
            <a:endParaRPr lang="en-US" sz="3600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39E892-644C-7DD5-0896-4B0127F20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2026508"/>
            <a:ext cx="7208107" cy="4054911"/>
          </a:xfrm>
        </p:spPr>
        <p:txBody>
          <a:bodyPr vert="horz">
            <a:normAutofit/>
          </a:bodyPr>
          <a:lstStyle/>
          <a:p>
            <a:r>
              <a:rPr lang="ko-KR" altLang="en-US" sz="1400" b="1" dirty="0"/>
              <a:t>디지털 전환의 필요성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코로나</a:t>
            </a:r>
            <a:r>
              <a:rPr lang="en-US" altLang="ko-KR" sz="1400" dirty="0"/>
              <a:t>19 </a:t>
            </a:r>
            <a:r>
              <a:rPr lang="ko-KR" altLang="en-US" sz="1400" dirty="0"/>
              <a:t>이후 가속화된 디지털 전환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사회적 기업이 직면한 도전과제</a:t>
            </a:r>
            <a:r>
              <a:rPr lang="en-US" altLang="ko-KR" sz="1400" dirty="0"/>
              <a:t>: </a:t>
            </a:r>
            <a:r>
              <a:rPr lang="ko-KR" altLang="en-US" sz="1400" dirty="0"/>
              <a:t>자원 부족</a:t>
            </a:r>
            <a:r>
              <a:rPr lang="en-US" altLang="ko-KR" sz="1400" dirty="0"/>
              <a:t>, </a:t>
            </a:r>
            <a:r>
              <a:rPr lang="ko-KR" altLang="en-US" sz="1400" dirty="0"/>
              <a:t>기술 접근성 제한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디지털 격차 해소와 포용적 접근의 중요성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en-US" altLang="ko-KR" sz="1400" b="1" dirty="0"/>
              <a:t>ICT </a:t>
            </a:r>
            <a:r>
              <a:rPr lang="ko-KR" altLang="en-US" sz="1400" b="1" dirty="0"/>
              <a:t>활용의 주요 이점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운영 효율성 향상</a:t>
            </a:r>
            <a:r>
              <a:rPr lang="en-US" altLang="ko-KR" sz="1400" dirty="0"/>
              <a:t>: </a:t>
            </a:r>
            <a:r>
              <a:rPr lang="ko-KR" altLang="en-US" sz="1400" dirty="0"/>
              <a:t>내부 프로세스 최적화 및 자동화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데이터 기반 의사결정</a:t>
            </a:r>
            <a:r>
              <a:rPr lang="en-US" altLang="ko-KR" sz="1400" dirty="0"/>
              <a:t>: </a:t>
            </a:r>
            <a:r>
              <a:rPr lang="ko-KR" altLang="en-US" sz="1400" dirty="0"/>
              <a:t>데이터 수집과 성과 분석을 통한 효과적인 운영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/>
              <a:t>디지털 커뮤니케이션 강화</a:t>
            </a:r>
            <a:r>
              <a:rPr lang="en-US" altLang="ko-KR" sz="1400" dirty="0"/>
              <a:t>: </a:t>
            </a:r>
            <a:r>
              <a:rPr lang="ko-KR" altLang="en-US" sz="1400" dirty="0"/>
              <a:t>시간과 공간의 제한을 극복하여 효율적인 협업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2D730ED0-926D-18F1-BAAF-DE0807A3C01E}"/>
              </a:ext>
            </a:extLst>
          </p:cNvPr>
          <p:cNvSpPr/>
          <p:nvPr/>
        </p:nvSpPr>
        <p:spPr>
          <a:xfrm>
            <a:off x="7537622" y="1589903"/>
            <a:ext cx="2364259" cy="183909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/>
              <a:t>퀴즈</a:t>
            </a:r>
            <a:r>
              <a:rPr lang="en-US" altLang="ko-KR" sz="3600" b="1" dirty="0"/>
              <a:t>!</a:t>
            </a:r>
          </a:p>
          <a:p>
            <a:pPr algn="ctr"/>
            <a:r>
              <a:rPr lang="en-US" sz="3600" b="1" dirty="0"/>
              <a:t>ICT</a:t>
            </a:r>
            <a:r>
              <a:rPr lang="ko-KR" altLang="en-US" sz="3600" b="1" dirty="0"/>
              <a:t>란</a:t>
            </a:r>
            <a:r>
              <a:rPr lang="en-US" altLang="ko-KR" sz="3600" b="1" dirty="0"/>
              <a:t>?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3707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6ACF3-B550-2D3F-F344-B52962099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68E15C-E901-CEBE-0801-B8793BC2C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53" y="1766905"/>
            <a:ext cx="6362715" cy="38679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82A7CD-D89A-2CF0-419E-8E0A7449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166238" cy="4870457"/>
          </a:xfrm>
        </p:spPr>
        <p:txBody>
          <a:bodyPr>
            <a:normAutofit/>
          </a:bodyPr>
          <a:lstStyle/>
          <a:p>
            <a:r>
              <a:rPr lang="en-US" sz="3600" dirty="0"/>
              <a:t>Open </a:t>
            </a:r>
            <a:r>
              <a:rPr lang="en-US" sz="3600" dirty="0" err="1"/>
              <a:t>ExO</a:t>
            </a:r>
            <a:r>
              <a:rPr lang="en-US" sz="3600" dirty="0"/>
              <a:t> </a:t>
            </a:r>
            <a:r>
              <a:rPr lang="ko-KR" altLang="en-US" sz="3600" dirty="0"/>
              <a:t>프레임워크</a:t>
            </a:r>
            <a:br>
              <a:rPr lang="ko-KR" altLang="en-US" sz="3600" dirty="0"/>
            </a:br>
            <a:br>
              <a:rPr lang="en-US" altLang="ko-KR" sz="3600" b="1" dirty="0"/>
            </a:br>
            <a:endParaRPr lang="en-US" sz="3600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A22D7-BA28-2CBF-EDD7-D92F7BE21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69" y="1688758"/>
            <a:ext cx="7168033" cy="914399"/>
          </a:xfrm>
        </p:spPr>
        <p:txBody>
          <a:bodyPr vert="horz">
            <a:normAutofit/>
          </a:bodyPr>
          <a:lstStyle/>
          <a:p>
            <a:r>
              <a:rPr lang="en-US" altLang="ko-KR" sz="1900" b="1" dirty="0"/>
              <a:t>Exponential Organization (</a:t>
            </a:r>
            <a:r>
              <a:rPr lang="en-US" altLang="ko-KR" sz="1900" b="1" dirty="0" err="1"/>
              <a:t>ExO</a:t>
            </a:r>
            <a:r>
              <a:rPr lang="en-US" altLang="ko-KR" sz="1900" b="1" dirty="0"/>
              <a:t>) </a:t>
            </a:r>
            <a:r>
              <a:rPr lang="ko-KR" altLang="en-US" sz="1900" b="1" dirty="0"/>
              <a:t>개념</a:t>
            </a:r>
          </a:p>
          <a:p>
            <a:r>
              <a:rPr lang="ko-KR" altLang="en-US" sz="1400" b="1" dirty="0"/>
              <a:t>기하급수적 조직이란</a:t>
            </a:r>
            <a:r>
              <a:rPr lang="en-US" altLang="ko-KR" sz="1400" b="1" dirty="0"/>
              <a:t>?</a:t>
            </a:r>
            <a:r>
              <a:rPr lang="ko-KR" altLang="en-US" sz="1400" dirty="0"/>
              <a:t> 기존 조직 대비 빠른 성장과 혁신을 추구하는 조직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B9F30E-20C9-1871-D878-E8B0E5497F3D}"/>
              </a:ext>
            </a:extLst>
          </p:cNvPr>
          <p:cNvSpPr txBox="1"/>
          <p:nvPr/>
        </p:nvSpPr>
        <p:spPr>
          <a:xfrm>
            <a:off x="7685903" y="5707992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OpenExO</a:t>
            </a:r>
            <a:r>
              <a:rPr lang="en-US" dirty="0">
                <a:hlinkClick r:id="rId3"/>
              </a:rPr>
              <a:t> </a:t>
            </a:r>
            <a:r>
              <a:rPr lang="ko-KR" altLang="en-US" dirty="0">
                <a:hlinkClick r:id="rId3"/>
              </a:rPr>
              <a:t>기초과정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5E01A-0B39-5DA7-117A-0667E3FA3D36}"/>
              </a:ext>
            </a:extLst>
          </p:cNvPr>
          <p:cNvSpPr txBox="1"/>
          <p:nvPr/>
        </p:nvSpPr>
        <p:spPr>
          <a:xfrm>
            <a:off x="517869" y="2603157"/>
            <a:ext cx="8173051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MTP (Massive Transformative Purpose)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/>
              <a:t>조직이 기하급수적 성장을 통해 사회에 긍정적인 영향을 미치는 핵심 목표</a:t>
            </a:r>
          </a:p>
          <a:p>
            <a:endParaRPr lang="en-US" altLang="ko-KR" b="1" dirty="0"/>
          </a:p>
          <a:p>
            <a:r>
              <a:rPr lang="en-US" altLang="ko-KR" b="1" dirty="0"/>
              <a:t>SCALE </a:t>
            </a:r>
            <a:r>
              <a:rPr lang="ko-KR" altLang="en-US" b="1" dirty="0"/>
              <a:t>속성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Staff on Demand</a:t>
            </a:r>
            <a:r>
              <a:rPr lang="en-US" altLang="ko-KR" sz="1400" dirty="0"/>
              <a:t>: </a:t>
            </a:r>
            <a:r>
              <a:rPr lang="ko-KR" altLang="en-US" sz="1400" dirty="0"/>
              <a:t>유연한 인력 활용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Community &amp; Crowd</a:t>
            </a:r>
            <a:r>
              <a:rPr lang="en-US" altLang="ko-KR" sz="1400" dirty="0"/>
              <a:t>: </a:t>
            </a:r>
            <a:r>
              <a:rPr lang="ko-KR" altLang="en-US" sz="1400" dirty="0"/>
              <a:t>커뮤니티와 대중의 참여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Algorithms</a:t>
            </a:r>
            <a:r>
              <a:rPr lang="en-US" altLang="ko-KR" sz="1400" dirty="0"/>
              <a:t>: </a:t>
            </a:r>
            <a:r>
              <a:rPr lang="ko-KR" altLang="en-US" sz="1400" dirty="0"/>
              <a:t>알고리즘 활용한 데이터 분석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Leveraged Assets</a:t>
            </a:r>
            <a:r>
              <a:rPr lang="en-US" altLang="ko-KR" sz="1400" dirty="0"/>
              <a:t>: </a:t>
            </a:r>
            <a:r>
              <a:rPr lang="ko-KR" altLang="en-US" sz="1400" dirty="0"/>
              <a:t>공유 자원 모델 구축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Engagement</a:t>
            </a:r>
            <a:r>
              <a:rPr lang="en-US" altLang="ko-KR" sz="1400" dirty="0"/>
              <a:t>: </a:t>
            </a:r>
            <a:r>
              <a:rPr lang="ko-KR" altLang="en-US" sz="1400" dirty="0"/>
              <a:t>참여 유도를 위한 인센티브 설계</a:t>
            </a:r>
          </a:p>
          <a:p>
            <a:endParaRPr lang="en-US" altLang="ko-KR" b="1" dirty="0"/>
          </a:p>
          <a:p>
            <a:r>
              <a:rPr lang="en-US" altLang="ko-KR" b="1" dirty="0"/>
              <a:t>IDEAS </a:t>
            </a:r>
            <a:r>
              <a:rPr lang="ko-KR" altLang="en-US" b="1" dirty="0"/>
              <a:t>속성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Interfaces</a:t>
            </a:r>
            <a:r>
              <a:rPr lang="en-US" altLang="ko-KR" sz="1400" dirty="0"/>
              <a:t>: </a:t>
            </a:r>
            <a:r>
              <a:rPr lang="ko-KR" altLang="en-US" sz="1400" dirty="0"/>
              <a:t>사용자 중심 디자인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Dashboards</a:t>
            </a:r>
            <a:r>
              <a:rPr lang="en-US" altLang="ko-KR" sz="1400" dirty="0"/>
              <a:t>: </a:t>
            </a:r>
            <a:r>
              <a:rPr lang="ko-KR" altLang="en-US" sz="1400" dirty="0"/>
              <a:t>실시간 데이터 대시보드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Experimentation</a:t>
            </a:r>
            <a:r>
              <a:rPr lang="en-US" altLang="ko-KR" sz="1400" dirty="0"/>
              <a:t>: </a:t>
            </a:r>
            <a:r>
              <a:rPr lang="ko-KR" altLang="en-US" sz="1400" dirty="0"/>
              <a:t>지속적인 실험과 개선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Autonomy</a:t>
            </a:r>
            <a:r>
              <a:rPr lang="en-US" altLang="ko-KR" sz="1400" dirty="0"/>
              <a:t>: </a:t>
            </a:r>
            <a:r>
              <a:rPr lang="ko-KR" altLang="en-US" sz="1400" dirty="0"/>
              <a:t>분산된 의사결정 구조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b="1" dirty="0"/>
              <a:t>Social</a:t>
            </a:r>
            <a:r>
              <a:rPr lang="en-US" altLang="ko-KR" sz="1400" dirty="0"/>
              <a:t>: </a:t>
            </a:r>
            <a:r>
              <a:rPr lang="ko-KR" altLang="en-US" sz="1400" dirty="0"/>
              <a:t>협업 도구 및 소셜 기술 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873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242A7-6E41-1753-CAA7-E834D96BF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8EBF4-FC35-3728-6B1E-CC1EC9B49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166238" cy="4870457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최신 기술 트렌드</a:t>
            </a:r>
            <a:br>
              <a:rPr lang="ko-KR" altLang="en-US" sz="3600" dirty="0"/>
            </a:br>
            <a:br>
              <a:rPr lang="en-US" altLang="ko-KR" sz="3600" b="1" dirty="0"/>
            </a:br>
            <a:endParaRPr lang="en-US" sz="3600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CA4B2-0E8A-A971-4DFF-CEE2BBD87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69" y="1688758"/>
            <a:ext cx="7168033" cy="4300150"/>
          </a:xfrm>
        </p:spPr>
        <p:txBody>
          <a:bodyPr vert="horz">
            <a:normAutofit/>
          </a:bodyPr>
          <a:lstStyle/>
          <a:p>
            <a:r>
              <a:rPr lang="en-US" altLang="ko-KR" sz="1800" b="1" dirty="0"/>
              <a:t>CES 2025 </a:t>
            </a:r>
            <a:r>
              <a:rPr lang="ko-KR" altLang="en-US" sz="1800" b="1" dirty="0"/>
              <a:t>참가 후기</a:t>
            </a:r>
            <a:endParaRPr lang="ko-KR" altLang="en-US" sz="1800" dirty="0"/>
          </a:p>
          <a:p>
            <a:r>
              <a:rPr lang="ko-KR" altLang="en-US" sz="1800" b="1" dirty="0"/>
              <a:t>헬스테크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지속가능 기술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포용적 </a:t>
            </a:r>
            <a:r>
              <a:rPr lang="en-US" altLang="ko-KR" sz="1800" b="1" dirty="0"/>
              <a:t>AI </a:t>
            </a:r>
            <a:r>
              <a:rPr lang="ko-KR" altLang="en-US" sz="1800" b="1" dirty="0"/>
              <a:t>및 로봇공학</a:t>
            </a:r>
            <a:endParaRPr lang="ko-KR" altLang="en-US" sz="1800" dirty="0"/>
          </a:p>
          <a:p>
            <a:r>
              <a:rPr lang="ko-KR" altLang="en-US" sz="1800" b="1" dirty="0"/>
              <a:t>주요 혁신 사례</a:t>
            </a:r>
          </a:p>
          <a:p>
            <a:r>
              <a:rPr lang="ko-KR" altLang="en-US" sz="1800" b="1" dirty="0"/>
              <a:t>헬스케어 </a:t>
            </a:r>
            <a:r>
              <a:rPr lang="en-US" altLang="ko-KR" sz="1800" b="1" dirty="0"/>
              <a:t>AI</a:t>
            </a:r>
            <a:r>
              <a:rPr lang="en-US" altLang="ko-KR" sz="1800" dirty="0"/>
              <a:t>: AI </a:t>
            </a:r>
            <a:r>
              <a:rPr lang="ko-KR" altLang="en-US" sz="1800" dirty="0"/>
              <a:t>기반 웨어러블 기기와 맞춤형 건강 관리</a:t>
            </a:r>
          </a:p>
          <a:p>
            <a:r>
              <a:rPr lang="ko-KR" altLang="en-US" sz="1800" b="1" dirty="0"/>
              <a:t>탄소중립 기술</a:t>
            </a:r>
            <a:r>
              <a:rPr lang="en-US" altLang="ko-KR" sz="1800" dirty="0"/>
              <a:t>: </a:t>
            </a:r>
            <a:r>
              <a:rPr lang="ko-KR" altLang="en-US" sz="1800" dirty="0"/>
              <a:t>지속가능 에너지 및 탄소포집 기술 활용</a:t>
            </a:r>
          </a:p>
          <a:p>
            <a:r>
              <a:rPr lang="ko-KR" altLang="en-US" sz="1800" b="1" dirty="0"/>
              <a:t>사회적 임팩트 </a:t>
            </a:r>
            <a:r>
              <a:rPr lang="en-US" altLang="ko-KR" sz="1800" b="1" dirty="0"/>
              <a:t>AI</a:t>
            </a:r>
            <a:r>
              <a:rPr lang="en-US" altLang="ko-KR" sz="1800" dirty="0"/>
              <a:t>: </a:t>
            </a:r>
            <a:r>
              <a:rPr lang="ko-KR" altLang="en-US" sz="1800" dirty="0"/>
              <a:t>접근성 향상을 위한 </a:t>
            </a:r>
            <a:r>
              <a:rPr lang="en-US" altLang="ko-KR" sz="1800" dirty="0"/>
              <a:t>AI </a:t>
            </a:r>
            <a:r>
              <a:rPr lang="ko-KR" altLang="en-US" sz="1800" dirty="0"/>
              <a:t>및 자동화 시스템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44D7A05-DE2D-5DE5-1D05-8C0F70F0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462" y="284480"/>
            <a:ext cx="4597990" cy="25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9474561-9CEA-2627-56BC-4F1FA9980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38" y="4475815"/>
            <a:ext cx="3351976" cy="188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CD561E0-6BF4-CAF8-E445-E1FCE91A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902" y="3599111"/>
            <a:ext cx="4320042" cy="243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F8BFA06-502A-2FFF-AA37-2FCB1F5CE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818" y="4237571"/>
            <a:ext cx="1745957" cy="232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FAC1460-DA30-1D61-0B92-F9DC926F2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833" y="4233426"/>
            <a:ext cx="1745957" cy="232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EDD2B29-6555-11CE-66EB-DB6FC743A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08" y="4237571"/>
            <a:ext cx="1745957" cy="232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4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35FA2-B85B-C451-F77B-760522F27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6658-5592-66C3-56AB-FF311592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166238" cy="4870457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생성형 인공지능</a:t>
            </a:r>
            <a:r>
              <a:rPr lang="en-US" altLang="ko-KR" sz="3600" dirty="0"/>
              <a:t>(</a:t>
            </a:r>
            <a:r>
              <a:rPr lang="en-US" altLang="ko-KR" sz="3600" dirty="0" err="1"/>
              <a:t>GenAI</a:t>
            </a:r>
            <a:r>
              <a:rPr lang="en-US" altLang="ko-KR" sz="3600" dirty="0"/>
              <a:t>)</a:t>
            </a:r>
            <a:endParaRPr lang="en-US" sz="3600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2A6B3-B62C-CDEC-7B31-CE9837A88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69" y="1688758"/>
            <a:ext cx="7168033" cy="4300150"/>
          </a:xfrm>
        </p:spPr>
        <p:txBody>
          <a:bodyPr vert="horz">
            <a:normAutofit/>
          </a:bodyPr>
          <a:lstStyle/>
          <a:p>
            <a:r>
              <a:rPr lang="ko-KR" altLang="en-US" sz="1600" b="1" dirty="0"/>
              <a:t>생성형 </a:t>
            </a:r>
            <a:r>
              <a:rPr lang="en-US" altLang="ko-KR" sz="1600" b="1" dirty="0"/>
              <a:t>AI </a:t>
            </a:r>
            <a:r>
              <a:rPr lang="ko-KR" altLang="en-US" sz="1600" b="1" dirty="0"/>
              <a:t>활용 전략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콘텐츠 제작</a:t>
            </a:r>
            <a:r>
              <a:rPr lang="en-US" altLang="ko-KR" sz="1600" dirty="0"/>
              <a:t>: </a:t>
            </a:r>
            <a:r>
              <a:rPr lang="ko-KR" altLang="en-US" sz="1600" dirty="0"/>
              <a:t>소셜 미디어 콘텐츠 생성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고객 서비스</a:t>
            </a:r>
            <a:r>
              <a:rPr lang="en-US" altLang="ko-KR" sz="1600" dirty="0"/>
              <a:t>: </a:t>
            </a:r>
            <a:r>
              <a:rPr lang="ko-KR" altLang="en-US" sz="1600" dirty="0"/>
              <a:t>챗봇 및 자동 응답 시스템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dirty="0"/>
              <a:t>교육 지원</a:t>
            </a:r>
            <a:r>
              <a:rPr lang="en-US" altLang="ko-KR" sz="1600" dirty="0"/>
              <a:t>: </a:t>
            </a:r>
            <a:r>
              <a:rPr lang="ko-KR" altLang="en-US" sz="1600" dirty="0"/>
              <a:t>맞춤형 학습 자료 제작</a:t>
            </a:r>
          </a:p>
          <a:p>
            <a:r>
              <a:rPr lang="ko-KR" altLang="en-US" sz="1600" b="1" dirty="0"/>
              <a:t>생성형 </a:t>
            </a:r>
            <a:r>
              <a:rPr lang="en-US" altLang="ko-KR" sz="1600" b="1" dirty="0"/>
              <a:t>AI </a:t>
            </a:r>
            <a:r>
              <a:rPr lang="ko-KR" altLang="en-US" sz="1600" b="1" dirty="0"/>
              <a:t>도구 및 플랫폼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ChatGPT (OpenAI)</a:t>
            </a:r>
            <a:r>
              <a:rPr lang="en-US" altLang="ko-KR" sz="1600" dirty="0"/>
              <a:t>: </a:t>
            </a:r>
            <a:r>
              <a:rPr lang="ko-KR" altLang="en-US" sz="1600" dirty="0"/>
              <a:t>자연어 이해 및 생성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2"/>
              </a:rPr>
              <a:t>https://chat.openai.com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Claude (Anthropic)</a:t>
            </a:r>
            <a:r>
              <a:rPr lang="en-US" altLang="ko-KR" sz="1600" dirty="0"/>
              <a:t>: </a:t>
            </a:r>
            <a:r>
              <a:rPr lang="ko-KR" altLang="en-US" sz="1600" dirty="0"/>
              <a:t>인공지능 문서 요약 및 분석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3"/>
              </a:rPr>
              <a:t>https://claude.ai/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Grok (X AI)</a:t>
            </a:r>
            <a:r>
              <a:rPr lang="en-US" altLang="ko-KR" sz="1600" dirty="0"/>
              <a:t>: </a:t>
            </a:r>
            <a:r>
              <a:rPr lang="ko-KR" altLang="en-US" sz="1600" dirty="0"/>
              <a:t>실시간 정보 기반 </a:t>
            </a:r>
            <a:r>
              <a:rPr lang="en-US" altLang="ko-KR" sz="1600" dirty="0"/>
              <a:t>AI (</a:t>
            </a:r>
            <a:r>
              <a:rPr lang="en-US" altLang="ko-KR" sz="1600" dirty="0">
                <a:hlinkClick r:id="rId4"/>
              </a:rPr>
              <a:t>https://grok.com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Gemini (Google DeepMind)</a:t>
            </a:r>
            <a:r>
              <a:rPr lang="en-US" altLang="ko-KR" sz="1600" dirty="0"/>
              <a:t>: </a:t>
            </a:r>
            <a:r>
              <a:rPr lang="ko-KR" altLang="en-US" sz="1600" dirty="0"/>
              <a:t>다중 모달 </a:t>
            </a:r>
            <a:r>
              <a:rPr lang="en-US" altLang="ko-KR" sz="1600" dirty="0"/>
              <a:t>AI </a:t>
            </a:r>
            <a:r>
              <a:rPr lang="ko-KR" altLang="en-US" sz="1600" dirty="0"/>
              <a:t>모델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5"/>
              </a:rPr>
              <a:t>https://gemini.google.com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Midjourney</a:t>
            </a:r>
            <a:r>
              <a:rPr lang="en-US" altLang="ko-KR" sz="1600" dirty="0"/>
              <a:t>: AI </a:t>
            </a:r>
            <a:r>
              <a:rPr lang="ko-KR" altLang="en-US" sz="1600" dirty="0"/>
              <a:t>기반 이미지 생성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6"/>
              </a:rPr>
              <a:t>https://www.midjourney.com</a:t>
            </a:r>
            <a:r>
              <a:rPr lang="en-US" altLang="ko-KR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dirty="0"/>
              <a:t>Runway ML</a:t>
            </a:r>
            <a:r>
              <a:rPr lang="en-US" altLang="ko-KR" sz="1600" dirty="0"/>
              <a:t>: AI </a:t>
            </a:r>
            <a:r>
              <a:rPr lang="ko-KR" altLang="en-US" sz="1600" dirty="0"/>
              <a:t>영상 생성 및 편집 </a:t>
            </a:r>
            <a:r>
              <a:rPr lang="en-US" altLang="ko-KR" sz="1600" dirty="0"/>
              <a:t>(</a:t>
            </a:r>
            <a:r>
              <a:rPr lang="en-US" altLang="ko-KR" sz="1600" dirty="0">
                <a:hlinkClick r:id="rId7"/>
              </a:rPr>
              <a:t>https://runwayml.com</a:t>
            </a:r>
            <a:r>
              <a:rPr lang="en-US" altLang="ko-KR" sz="1600" dirty="0"/>
              <a:t>)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0F298488-539D-2D43-7CE3-147BDA1F9484}"/>
              </a:ext>
            </a:extLst>
          </p:cNvPr>
          <p:cNvSpPr/>
          <p:nvPr/>
        </p:nvSpPr>
        <p:spPr>
          <a:xfrm>
            <a:off x="7331676" y="869092"/>
            <a:ext cx="3830594" cy="2936789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/>
              <a:t>퀴즈</a:t>
            </a:r>
            <a:r>
              <a:rPr lang="en-US" altLang="ko-KR" sz="3600" b="1" dirty="0"/>
              <a:t>!</a:t>
            </a:r>
          </a:p>
          <a:p>
            <a:pPr algn="ctr"/>
            <a:r>
              <a:rPr lang="ko-KR" altLang="en-US" sz="3600" b="1" dirty="0"/>
              <a:t>생성형 인공지능</a:t>
            </a:r>
            <a:r>
              <a:rPr lang="en-US" altLang="ko-KR" sz="3600" b="1" dirty="0"/>
              <a:t>?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5470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8E6D7-28A0-8307-5617-962BD1EC6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851F0-6705-42D1-2224-105D4B9858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81" r="22036" b="-1"/>
          <a:stretch/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FAAB2-78E5-FFB5-9E2C-B3D1E6742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98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4400"/>
              <a:t>협업과 업무자동화</a:t>
            </a:r>
            <a:endParaRPr lang="en-US" sz="440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7A5E1-9E45-BA55-744D-C61995210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2192528"/>
            <a:ext cx="4918940" cy="425907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sz="1800" b="1" dirty="0"/>
              <a:t>협업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en-US" altLang="ko-KR" sz="1800" b="1" dirty="0"/>
              <a:t>“</a:t>
            </a:r>
            <a:r>
              <a:rPr lang="ko-KR" altLang="en-US" sz="1800" b="1" dirty="0"/>
              <a:t>협업은 </a:t>
            </a:r>
            <a:r>
              <a:rPr lang="en-US" altLang="ko-KR" sz="1800" b="1" dirty="0"/>
              <a:t>21</a:t>
            </a:r>
            <a:r>
              <a:rPr lang="ko-KR" altLang="en-US" sz="1800" b="1" dirty="0"/>
              <a:t>세기의 기술은 아니지만</a:t>
            </a:r>
            <a:r>
              <a:rPr lang="en-US" altLang="ko-KR" sz="1800" b="1" dirty="0"/>
              <a:t>, 21</a:t>
            </a:r>
            <a:r>
              <a:rPr lang="ko-KR" altLang="en-US" sz="1800" b="1" dirty="0"/>
              <a:t>세기에 가장 필수적인 기술</a:t>
            </a:r>
            <a:r>
              <a:rPr lang="en-US" altLang="ko-KR" sz="1800" b="1" dirty="0"/>
              <a:t>”</a:t>
            </a:r>
          </a:p>
          <a:p>
            <a:pPr>
              <a:lnSpc>
                <a:spcPct val="100000"/>
              </a:lnSpc>
            </a:pP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/>
              <a:t>노코드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로우코드</a:t>
            </a:r>
            <a:r>
              <a:rPr lang="en-US" altLang="ko-KR" sz="1800" b="1" dirty="0"/>
              <a:t>(No-Code/Low-Code)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/>
              <a:t>빠른 프로토타이핑</a:t>
            </a:r>
            <a:r>
              <a:rPr lang="en-US" altLang="ko-KR" sz="1800" dirty="0"/>
              <a:t>: </a:t>
            </a:r>
            <a:r>
              <a:rPr lang="ko-KR" altLang="en-US" sz="1800" dirty="0"/>
              <a:t>간단한 앱 및 자동화 프로세스 구축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/>
              <a:t>비용 절감</a:t>
            </a:r>
            <a:r>
              <a:rPr lang="en-US" altLang="ko-KR" sz="1800" dirty="0"/>
              <a:t>: </a:t>
            </a:r>
            <a:r>
              <a:rPr lang="ko-KR" altLang="en-US" sz="1800" dirty="0"/>
              <a:t>개발 리소스 없이 효과적인 솔루션 구현</a:t>
            </a:r>
            <a:endParaRPr lang="en-US" altLang="ko-KR" sz="18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/>
              <a:t>그리너 랩 실제 사례</a:t>
            </a:r>
            <a:endParaRPr lang="en-US" altLang="ko-KR" sz="1800" b="1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/>
              <a:t>Power Platform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/>
              <a:t>App Sheet</a:t>
            </a:r>
            <a:endParaRPr lang="ko-KR" altLang="en-US" sz="1800" b="1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094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BE1EE-AD79-5318-D7F5-05A7EFA75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068C53B-D971-B314-9936-D820E082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729EDA-25B5-E429-7575-E3918A768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E80D38-3438-B8ED-3310-E13A4D912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51A53D5-1A25-CD23-99B2-9CCBBEE4B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8E878-7F68-E1F5-FBBC-830A620B0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98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4400" dirty="0"/>
              <a:t>질의 응답</a:t>
            </a:r>
            <a:endParaRPr lang="en-US" sz="4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05FF82-B153-64D1-3205-B114A89B1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288094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C4D2C766D8D8439BE1066AE870F215" ma:contentTypeVersion="10" ma:contentTypeDescription="Create a new document." ma:contentTypeScope="" ma:versionID="53a7b00c97c089a1aac2965fa8afdf88">
  <xsd:schema xmlns:xsd="http://www.w3.org/2001/XMLSchema" xmlns:xs="http://www.w3.org/2001/XMLSchema" xmlns:p="http://schemas.microsoft.com/office/2006/metadata/properties" xmlns:ns2="25391028-02bd-44eb-89ce-c859de1c4f55" targetNamespace="http://schemas.microsoft.com/office/2006/metadata/properties" ma:root="true" ma:fieldsID="5960622e01d4445b7feaa503e6944d74" ns2:_="">
    <xsd:import namespace="25391028-02bd-44eb-89ce-c859de1c4f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91028-02bd-44eb-89ce-c859de1c4f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2c80db7e-f82a-4f67-ad39-cc0146d555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5391028-02bd-44eb-89ce-c859de1c4f5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9B7D68F-B0E3-4EB7-BD51-46FC19BF6E40}"/>
</file>

<file path=customXml/itemProps2.xml><?xml version="1.0" encoding="utf-8"?>
<ds:datastoreItem xmlns:ds="http://schemas.openxmlformats.org/officeDocument/2006/customXml" ds:itemID="{0D524B2B-680D-4B34-B124-1214B7A014B6}"/>
</file>

<file path=customXml/itemProps3.xml><?xml version="1.0" encoding="utf-8"?>
<ds:datastoreItem xmlns:ds="http://schemas.openxmlformats.org/officeDocument/2006/customXml" ds:itemID="{6A34AD2C-BB7D-4586-8BA8-B0BF0E8888AC}"/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719</Words>
  <Application>Microsoft Office PowerPoint</Application>
  <PresentationFormat>Widescreen</PresentationFormat>
  <Paragraphs>105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-apple-system</vt:lpstr>
      <vt:lpstr>Arial</vt:lpstr>
      <vt:lpstr>Bierstadt</vt:lpstr>
      <vt:lpstr>GestaltVTI</vt:lpstr>
      <vt:lpstr>광명사경 2월호</vt:lpstr>
      <vt:lpstr>강의 소개</vt:lpstr>
      <vt:lpstr>강사소개</vt:lpstr>
      <vt:lpstr>사회적 기업과 ICT </vt:lpstr>
      <vt:lpstr>Open ExO 프레임워크  </vt:lpstr>
      <vt:lpstr>최신 기술 트렌드  </vt:lpstr>
      <vt:lpstr>생성형 인공지능(GenAI)</vt:lpstr>
      <vt:lpstr>협업과 업무자동화</vt:lpstr>
      <vt:lpstr>질의 응답</vt:lpstr>
      <vt:lpstr>참고자료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Inhee LEE</dc:creator>
  <cp:lastModifiedBy>Inhee LEE</cp:lastModifiedBy>
  <cp:revision>1</cp:revision>
  <dcterms:created xsi:type="dcterms:W3CDTF">2025-02-26T07:36:23Z</dcterms:created>
  <dcterms:modified xsi:type="dcterms:W3CDTF">2025-02-26T08:21:05Z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0x01010089C4D2C766D8D8439BE1066AE870F215</vt:lpwstr>
  </property>
</Properties>
</file>